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80" r:id="rId2"/>
    <p:sldId id="284" r:id="rId3"/>
    <p:sldId id="312" r:id="rId4"/>
    <p:sldId id="314" r:id="rId5"/>
    <p:sldId id="315" r:id="rId6"/>
    <p:sldId id="313" r:id="rId7"/>
    <p:sldId id="317" r:id="rId8"/>
    <p:sldId id="318" r:id="rId9"/>
    <p:sldId id="319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10" r:id="rId18"/>
  </p:sldIdLst>
  <p:sldSz cx="9144000" cy="5143500" type="screen16x9"/>
  <p:notesSz cx="9144000" cy="6858000"/>
  <p:defaultTextStyle>
    <a:defPPr>
      <a:defRPr lang="pt-PT"/>
    </a:defPPr>
    <a:lvl1pPr marL="0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389626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779252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168878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1558503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1948129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2337755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2727381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3117007" algn="l" defTabSz="779252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62" autoAdjust="0"/>
    <p:restoredTop sz="94660"/>
  </p:normalViewPr>
  <p:slideViewPr>
    <p:cSldViewPr>
      <p:cViewPr>
        <p:scale>
          <a:sx n="84" d="100"/>
          <a:sy n="84" d="100"/>
        </p:scale>
        <p:origin x="-78" y="-1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586A93-43C0-43A6-A224-E9F7912FE9B5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pt-P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F8C78C-DDE7-4FA2-83B6-05C852AC676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481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9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79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688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58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48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337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727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1170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4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896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792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16887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55850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94812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33775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72738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311700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9626" indent="0">
              <a:buNone/>
              <a:defRPr sz="1700" b="1"/>
            </a:lvl2pPr>
            <a:lvl3pPr marL="779252" indent="0">
              <a:buNone/>
              <a:defRPr sz="1500" b="1"/>
            </a:lvl3pPr>
            <a:lvl4pPr marL="1168878" indent="0">
              <a:buNone/>
              <a:defRPr sz="1400" b="1"/>
            </a:lvl4pPr>
            <a:lvl5pPr marL="1558503" indent="0">
              <a:buNone/>
              <a:defRPr sz="1400" b="1"/>
            </a:lvl5pPr>
            <a:lvl6pPr marL="1948129" indent="0">
              <a:buNone/>
              <a:defRPr sz="1400" b="1"/>
            </a:lvl6pPr>
            <a:lvl7pPr marL="2337755" indent="0">
              <a:buNone/>
              <a:defRPr sz="1400" b="1"/>
            </a:lvl7pPr>
            <a:lvl8pPr marL="2727381" indent="0">
              <a:buNone/>
              <a:defRPr sz="1400" b="1"/>
            </a:lvl8pPr>
            <a:lvl9pPr marL="3117007" indent="0">
              <a:buNone/>
              <a:defRPr sz="14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1700"/>
            </a:lvl2pPr>
            <a:lvl3pPr>
              <a:defRPr sz="15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4787"/>
            <a:ext cx="3008313" cy="871538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0" cy="4389835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076326"/>
            <a:ext cx="3008313" cy="351829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7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700"/>
            </a:lvl1pPr>
            <a:lvl2pPr marL="389626" indent="0">
              <a:buNone/>
              <a:defRPr sz="2400"/>
            </a:lvl2pPr>
            <a:lvl3pPr marL="779252" indent="0">
              <a:buNone/>
              <a:defRPr sz="2000"/>
            </a:lvl3pPr>
            <a:lvl4pPr marL="1168878" indent="0">
              <a:buNone/>
              <a:defRPr sz="1700"/>
            </a:lvl4pPr>
            <a:lvl5pPr marL="1558503" indent="0">
              <a:buNone/>
              <a:defRPr sz="1700"/>
            </a:lvl5pPr>
            <a:lvl6pPr marL="1948129" indent="0">
              <a:buNone/>
              <a:defRPr sz="1700"/>
            </a:lvl6pPr>
            <a:lvl7pPr marL="2337755" indent="0">
              <a:buNone/>
              <a:defRPr sz="1700"/>
            </a:lvl7pPr>
            <a:lvl8pPr marL="2727381" indent="0">
              <a:buNone/>
              <a:defRPr sz="1700"/>
            </a:lvl8pPr>
            <a:lvl9pPr marL="3117007" indent="0">
              <a:buNone/>
              <a:defRPr sz="17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200"/>
            </a:lvl1pPr>
            <a:lvl2pPr marL="389626" indent="0">
              <a:buNone/>
              <a:defRPr sz="1000"/>
            </a:lvl2pPr>
            <a:lvl3pPr marL="779252" indent="0">
              <a:buNone/>
              <a:defRPr sz="900"/>
            </a:lvl3pPr>
            <a:lvl4pPr marL="1168878" indent="0">
              <a:buNone/>
              <a:defRPr sz="800"/>
            </a:lvl4pPr>
            <a:lvl5pPr marL="1558503" indent="0">
              <a:buNone/>
              <a:defRPr sz="800"/>
            </a:lvl5pPr>
            <a:lvl6pPr marL="1948129" indent="0">
              <a:buNone/>
              <a:defRPr sz="800"/>
            </a:lvl6pPr>
            <a:lvl7pPr marL="2337755" indent="0">
              <a:buNone/>
              <a:defRPr sz="800"/>
            </a:lvl7pPr>
            <a:lvl8pPr marL="2727381" indent="0">
              <a:buNone/>
              <a:defRPr sz="800"/>
            </a:lvl8pPr>
            <a:lvl9pPr marL="3117007" indent="0">
              <a:buNone/>
              <a:defRPr sz="8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77925" tIns="38963" rIns="77925" bIns="38963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77925" tIns="38963" rIns="77925" bIns="38963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DF50E-CB92-4E94-A0EB-A3CB2714482D}" type="datetimeFigureOut">
              <a:rPr lang="pt-PT" smtClean="0"/>
              <a:pPr/>
              <a:t>15-10-2014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77925" tIns="38963" rIns="77925" bIns="3896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7C640-14BB-4326-9D2B-1F21455CAB39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79252" rtl="0" eaLnBrk="1" latinLnBrk="0" hangingPunct="1">
        <a:spcBef>
          <a:spcPct val="0"/>
        </a:spcBef>
        <a:buNone/>
        <a:defRPr sz="3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92219" indent="-292219" algn="l" defTabSz="779252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33142" indent="-243516" algn="l" defTabSz="779252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4065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63690" indent="-194813" algn="l" defTabSz="779252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53316" indent="-194813" algn="l" defTabSz="779252" rtl="0" eaLnBrk="1" latinLnBrk="0" hangingPunct="1">
        <a:spcBef>
          <a:spcPct val="20000"/>
        </a:spcBef>
        <a:buFont typeface="Arial" pitchFamily="34" charset="0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2942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32568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2922194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311820" indent="-194813" algn="l" defTabSz="779252" rtl="0" eaLnBrk="1" latinLnBrk="0" hangingPunct="1">
        <a:spcBef>
          <a:spcPct val="20000"/>
        </a:spcBef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9626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79252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68878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58503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48129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37755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27381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17007" algn="l" defTabSz="77925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SERVIDOR\Lionesa\COMERCIAL &amp; MARKETING\MARKETING\Casa Internacional Lionesa\Logotipo\logo_CIL_azul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/>
        </p:blipFill>
        <p:spPr bwMode="auto">
          <a:xfrm>
            <a:off x="2343406" y="2027547"/>
            <a:ext cx="4748874" cy="688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11560" y="3579862"/>
            <a:ext cx="777686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PT" sz="1600" b="0" i="0" u="none" strike="noStrike" cap="none" normalizeH="0" dirty="0" smtClean="0">
              <a:ln>
                <a:noFill/>
              </a:ln>
              <a:solidFill>
                <a:schemeClr val="tx2"/>
              </a:solidFill>
              <a:effectLst/>
              <a:ea typeface="Calibri" pitchFamily="34" charset="0"/>
              <a:cs typeface="Courier New" pitchFamily="49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599655" y="575702"/>
            <a:ext cx="7967883" cy="2139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Lionesa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é uma nascente de energias. </a:t>
            </a:r>
          </a:p>
          <a:p>
            <a:pPr algn="just"/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Desde 1944 faz crescer ideias que se transformam em negócios . 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 primeiro projeto que a Lionesa hospedou em 1944 foi uma importante fábrica que tinha na seda a sua matéria-prima, uma das 100 empresas portuguesas que mais exportava.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Nas páginas da história, a LIONESA ficou como símbolo de pioneirismo nacional e referência da indústria têxtil global.</a:t>
            </a:r>
          </a:p>
          <a:p>
            <a:endParaRPr lang="pt-PT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554997"/>
            <a:ext cx="2195339" cy="21769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2 Imagen" descr="https://fbcdn-sphotos-g-a.akamaihd.net/hphotos-ak-xap1/v/t1.0-9/s720x720/10343533_735064923183514_2050887628809222626_n.png?oh=d97e11a1e40d6016d8949507b7ef4b0e&amp;oe=54BB41FC&amp;__gda__=1421785506_aa7e321d5696dfee30b30fcdf6c47c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43758"/>
            <a:ext cx="5760640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 última década 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Lionesa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possibilitou a vários sectores de actividades a convivência no mesmo espaço. 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Novos conhecimentos, nova tecnologia e novas interacções passaram a definir o seu dia a dia</a:t>
            </a:r>
            <a:r>
              <a:rPr lang="pt-PT" sz="16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</a:rPr>
              <a:t>.</a:t>
            </a:r>
            <a:endParaRPr lang="pt-PT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  <a:p>
            <a:endParaRPr lang="pt-PT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131061"/>
            <a:ext cx="2534682" cy="2471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1" y="2131034"/>
            <a:ext cx="2851517" cy="2471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2133102"/>
            <a:ext cx="2592288" cy="2448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46726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791726"/>
            <a:ext cx="4248171" cy="2644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Rectángulo"/>
          <p:cNvSpPr/>
          <p:nvPr/>
        </p:nvSpPr>
        <p:spPr>
          <a:xfrm>
            <a:off x="572658" y="771550"/>
            <a:ext cx="4935445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Ocupa uma Área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86.000m2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Taxa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ocupação | 97%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Localização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privilegiada: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Acessos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á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mais importantes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autoestradas;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Aeroporto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internacional Sá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Carneiro;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orto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Leixões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</p:txBody>
      </p:sp>
      <p:sp>
        <p:nvSpPr>
          <p:cNvPr id="11" name="4 Rectángulo"/>
          <p:cNvSpPr/>
          <p:nvPr/>
        </p:nvSpPr>
        <p:spPr>
          <a:xfrm>
            <a:off x="564557" y="3507854"/>
            <a:ext cx="796788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Diferenciando-se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 região Norte do País como um espaço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novador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dinâmico, orientado para o futuro e onde a arte, o design e a cultura marcam a agenda do dia-a-dia empresarial e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industrial.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PT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97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Localização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</a:t>
            </a:r>
          </a:p>
        </p:txBody>
      </p:sp>
      <p:grpSp>
        <p:nvGrpSpPr>
          <p:cNvPr id="12" name="Grupo 11"/>
          <p:cNvGrpSpPr/>
          <p:nvPr/>
        </p:nvGrpSpPr>
        <p:grpSpPr>
          <a:xfrm>
            <a:off x="2572539" y="339502"/>
            <a:ext cx="6103917" cy="2927796"/>
            <a:chOff x="1475656" y="868090"/>
            <a:chExt cx="7184037" cy="357941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5656" y="868090"/>
              <a:ext cx="7184037" cy="3579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4" name="Conexão recta 3"/>
            <p:cNvCxnSpPr/>
            <p:nvPr/>
          </p:nvCxnSpPr>
          <p:spPr>
            <a:xfrm>
              <a:off x="2483768" y="3291830"/>
              <a:ext cx="864096" cy="504056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Conexão recta 9"/>
            <p:cNvCxnSpPr/>
            <p:nvPr/>
          </p:nvCxnSpPr>
          <p:spPr>
            <a:xfrm flipH="1">
              <a:off x="3354954" y="2859782"/>
              <a:ext cx="352950" cy="936104"/>
            </a:xfrm>
            <a:prstGeom prst="line">
              <a:avLst/>
            </a:prstGeom>
            <a:ln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" name="4 Rectángulo"/>
          <p:cNvSpPr/>
          <p:nvPr/>
        </p:nvSpPr>
        <p:spPr>
          <a:xfrm>
            <a:off x="537990" y="3363838"/>
            <a:ext cx="813846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Matosinhos a 9 min do Aeroporto | 10 min do Porto | 20 min Vila Conde | 30 min Braga | 50 min Vila Real | 60 min Espanha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Acessos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Directos  VCI | Circunvalação |A3| A4 | A41 | A28</a:t>
            </a: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defTabSz="914400" fontAlgn="base">
              <a:spcBef>
                <a:spcPct val="0"/>
              </a:spcBef>
              <a:spcAft>
                <a:spcPct val="0"/>
              </a:spcAft>
              <a:buBlip>
                <a:blip r:embed="rId4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Ligações através de Transportes: BUS | STCP 505 | Metro | + </a:t>
            </a:r>
            <a:r>
              <a:rPr lang="pt-PT" sz="1300" dirty="0" err="1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Shuttle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237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5124473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Hoje a Lionesa orienta a sua energia para um conceito mais abrangente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 seu espaço ganha mais abertura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Torna-se mais convidativo e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revolucionário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Acolhe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mais de 200 empresas,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entre escritórios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armazéns,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lojas…</a:t>
            </a: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Oferece múltiplos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serviços para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todos os seus residentes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 espaços adaptam-se às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organizações, com um design cuidado,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ede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eventos culturais, mercados,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feiras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Nasce uma arrojada rede de projectos onde se enquadra a 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pt-PT" sz="1200" b="1" dirty="0">
              <a:solidFill>
                <a:schemeClr val="tx2"/>
              </a:solidFill>
            </a:endParaRPr>
          </a:p>
          <a:p>
            <a:pPr algn="ctr"/>
            <a:r>
              <a:rPr lang="pt-PT" sz="1600" b="1" dirty="0">
                <a:solidFill>
                  <a:schemeClr val="tx2"/>
                </a:solidFill>
              </a:rPr>
              <a:t> </a:t>
            </a:r>
            <a:r>
              <a:rPr lang="pt-PT" sz="16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CASA INTERNACIONAL LIONESA</a:t>
            </a:r>
          </a:p>
          <a:p>
            <a:endParaRPr lang="pt-PT" sz="1600" dirty="0">
              <a:solidFill>
                <a:schemeClr val="tx2">
                  <a:lumMod val="50000"/>
                </a:schemeClr>
              </a:solidFill>
              <a:latin typeface="Calibri" pitchFamily="34" charset="0"/>
            </a:endParaRPr>
          </a:p>
        </p:txBody>
      </p:sp>
      <p:pic>
        <p:nvPicPr>
          <p:cNvPr id="6" name="Picture 2" descr="https://fbcdn-sphotos-e-a.akamaihd.net/hphotos-ak-xpa1/v/t1.0-9/10525980_765450453478294_5753059322717055171_n.jpg?oh=74d9a1984056159df13d43a7ddd1b4c4&amp;oe=54B7FB0B&amp;__gda__=1422106803_46c5e335f4af044967f628b0b7f8e1b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2643758"/>
            <a:ext cx="3023728" cy="2003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s://scontent-a-lhr.xx.fbcdn.net/hphotos-xaf1/v/t1.0-9/10250275_723869947636345_5177378613179115490_n.jpg?oh=5d997765bb1c7d01808ac208b3527908&amp;oe=54C03A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77831" y="555526"/>
            <a:ext cx="2916323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4454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1209109"/>
            <a:ext cx="8004793" cy="34932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Casa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Internacional Lionesa tem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como objectivo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apoiar as empresas no seu processo de internacionalização ou de investimento em Portugal, cedendo espaço gratuito para a instalação ou dinamização de actividades de entidades representativas de países estrangeiros: </a:t>
            </a: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675376" lvl="1" indent="-285750" algn="just">
              <a:buFont typeface="Wingdings" panose="05000000000000000000" pitchFamily="2" charset="2"/>
              <a:buChar char="ü"/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Câmaras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Comércio | Casas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Países | Consulados | Embaixadas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Instituições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 promovam relações económicas, mas também culturais com Portugal, em particular no norte do país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just"/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Objetivos:</a:t>
            </a: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Captar e apoiar empresas internacionais que estão ou que tenham intenção de investir em Portugal.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Apoiar às empresas portuguesas, que estão em processo de internacionalização</a:t>
            </a:r>
            <a:r>
              <a:rPr lang="pt-PT" sz="1300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Helvetica"/>
              </a:rPr>
              <a:t>.</a:t>
            </a:r>
            <a:r>
              <a:rPr lang="pt-PT" sz="13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Helvetica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Instituições que promovam a captação de investimento estrangeiro em Portugal e que desenvolvam dinâmicas na Lionesa. </a:t>
            </a: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8" name="Picture 2" descr="\\SERVIDOR\Lionesa\COMERCIAL &amp; MARKETING\MARKETING\Casa Internacional Lionesa\Logotipo\logo_CIL_azul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/>
        </p:blipFill>
        <p:spPr bwMode="auto">
          <a:xfrm>
            <a:off x="5551207" y="555526"/>
            <a:ext cx="298123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1353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1209109"/>
            <a:ext cx="8004793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CIL |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Atuais Residentes</a:t>
            </a: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Casa Internacional Lionesa alberga </a:t>
            </a: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Casa de Espanha e a Câmara de Cooperação e Desenvolvimento Portugal-China. </a:t>
            </a:r>
          </a:p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PT" sz="13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Helvetica"/>
              </a:rPr>
              <a:t>  </a:t>
            </a:r>
            <a:endParaRPr lang="pt-PT" sz="13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\\SERVIDOR\Lionesa\COMERCIAL &amp; MARKETING\MARKETING\Casa Internacional Lionesa\Logotipo\logo_CIL_azul.jpg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/>
        </p:blipFill>
        <p:spPr bwMode="auto">
          <a:xfrm>
            <a:off x="5551207" y="555526"/>
            <a:ext cx="298123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s://fbcdn-sphotos-c-a.akamaihd.net/hphotos-ak-xap1/v/t1.0-9/988489_139574329576979_150052732_n.jpg?oh=d2dd9570de806aa0f4675e20b365cc67&amp;oe=54B517D5&amp;__gda__=1422542845_d598419f39399af712bdf1fb3fb8cbed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/>
        </p:blipFill>
        <p:spPr bwMode="auto">
          <a:xfrm>
            <a:off x="4241006" y="3256323"/>
            <a:ext cx="2282379" cy="1501565"/>
          </a:xfrm>
          <a:prstGeom prst="rect">
            <a:avLst/>
          </a:prstGeom>
          <a:noFill/>
        </p:spPr>
      </p:pic>
      <p:pic>
        <p:nvPicPr>
          <p:cNvPr id="6" name="Imagen 1" descr="cid:FrI3ifwUMM7Mxrg6Lgaf0Q4@mail.sapo.pt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39" b="339"/>
          <a:stretch/>
        </p:blipFill>
        <p:spPr bwMode="auto">
          <a:xfrm>
            <a:off x="6530669" y="3256323"/>
            <a:ext cx="2001771" cy="1392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54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1422812"/>
            <a:ext cx="800479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Objetivos | Câmara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de Cooperação e Desenvolvimento Portugal-China</a:t>
            </a: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Acolhimento dos empresários, universidades e institutos, autarquias e outras entidades  interessadas na cooperação com a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China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Realização de seminários sobre a cooperação de negócios e a cooperação cultural e política com a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China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Desenvolvimento dos projetos de intercâmbio turístico com a 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China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Contacto da Bolsa de Mediadores e do centro de formação e capacitação de quadros, para o desenvolvimento das relações entre Portugal e a China</a:t>
            </a:r>
          </a:p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PT" sz="13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Helvetica"/>
              </a:rPr>
              <a:t>  </a:t>
            </a:r>
            <a:endParaRPr lang="pt-PT" sz="13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\\SERVIDOR\Lionesa\COMERCIAL &amp; MARKETING\MARKETING\Casa Internacional Lionesa\Logotipo\logo_CIL_azul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/>
        </p:blipFill>
        <p:spPr bwMode="auto">
          <a:xfrm>
            <a:off x="5551207" y="555526"/>
            <a:ext cx="298123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1422812"/>
            <a:ext cx="8004793" cy="2693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Objetivos | </a:t>
            </a:r>
            <a:r>
              <a:rPr lang="pt-PT" sz="1300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Casa de Espanha</a:t>
            </a: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Mais valia para os empresários da Galiza, que desenvolvam negócios em / com Portugal;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Esta parceria é vista pelos empresários espanhóis como facilitadora de transacções com todos os países de língua oficial portuguesa, nações com quem Espanha quer reforçar ao nível da balança comercial.</a:t>
            </a:r>
          </a:p>
          <a:p>
            <a:pPr algn="just" defTabSz="914400" fontAlgn="base">
              <a:spcBef>
                <a:spcPct val="0"/>
              </a:spcBef>
              <a:spcAft>
                <a:spcPct val="0"/>
              </a:spcAft>
            </a:pPr>
            <a:endParaRPr lang="pt-PT" sz="13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285750" indent="-285750" algn="just" defTabSz="914400" fontAlgn="base">
              <a:spcBef>
                <a:spcPct val="0"/>
              </a:spcBef>
              <a:spcAft>
                <a:spcPct val="0"/>
              </a:spcAft>
              <a:buBlip>
                <a:blip r:embed="rId3"/>
              </a:buBlip>
            </a:pPr>
            <a:endParaRPr lang="pt-PT" sz="13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algn="just"/>
            <a:r>
              <a:rPr lang="pt-PT" sz="1300" b="1" dirty="0" smtClean="0">
                <a:solidFill>
                  <a:schemeClr val="tx2"/>
                </a:solidFill>
                <a:latin typeface="Calibri" pitchFamily="34" charset="0"/>
                <a:ea typeface="Times New Roman" pitchFamily="18" charset="0"/>
                <a:cs typeface="Helvetica"/>
              </a:rPr>
              <a:t>  </a:t>
            </a:r>
            <a:endParaRPr lang="pt-PT" sz="13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 descr="\\SERVIDOR\Lionesa\COMERCIAL &amp; MARKETING\MARKETING\Casa Internacional Lionesa\Logotipo\logo_CIL_azul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" b="28"/>
          <a:stretch/>
        </p:blipFill>
        <p:spPr bwMode="auto">
          <a:xfrm>
            <a:off x="5551207" y="555526"/>
            <a:ext cx="2981233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091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Facilidades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721896"/>
            <a:ext cx="6624736" cy="3995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519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Espaços para Conferências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 </a:t>
            </a:r>
          </a:p>
        </p:txBody>
      </p:sp>
      <p:pic>
        <p:nvPicPr>
          <p:cNvPr id="4" name="Picture 2" descr="https://fbcdn-sphotos-c-a.akamaihd.net/hphotos-ak-xpa1/v/t1.0-9/10703825_802789929744346_224845354926356610_n.jpg?oh=d8ec99bc6c76e7c8b70c933aed2f5b66&amp;oe=54BFD98D&amp;__gda__=1420800688_9f2912a9edde2d882c370e6c63db147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584" y="1491630"/>
            <a:ext cx="4149011" cy="2856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https://scontent-b-lhr.xx.fbcdn.net/hphotos-xpf1/v/t1.0-9/10702028_802789646411041_6625914861537030195_n.jpg?oh=a1f6566d2c2341731f56edc8b4a6d1c2&amp;oe=54F2376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131" y="1491630"/>
            <a:ext cx="4134617" cy="2758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917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Lojas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55" y="1275606"/>
            <a:ext cx="4304734" cy="28856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834" y="2427734"/>
            <a:ext cx="3057566" cy="22631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69" y="411510"/>
            <a:ext cx="3041231" cy="20162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614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Restaurantes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11511"/>
            <a:ext cx="3038221" cy="2016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86" y="1635646"/>
            <a:ext cx="4019714" cy="2640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499742"/>
            <a:ext cx="3240360" cy="21742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883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Espaços Culturas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1266" name="Picture 2" descr="https://scontent-a-lhr.xx.fbcdn.net/hphotos-frc3/v/t1.0-9/945193_1467898480103542_657652280_n.jpg?oh=32051318d13dceb3f80a1d48f56f99d7&amp;oe=54C4368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83518"/>
            <a:ext cx="2972245" cy="21734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scontent-a-lhr.xx.fbcdn.net/hphotos-xpa1/v/t1.0-9/1471382_1466519470241443_608504218_n.jpg?oh=85da24970f5dac749bcfede26d73a950&amp;oe=54B043F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740155"/>
            <a:ext cx="2972245" cy="1981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s://fbcdn-sphotos-d-a.akamaihd.net/hphotos-ak-xpa1/v/t1.0-9/1530326_1466511390242251_350253393_n.jpg?oh=c680788c3ddbeb7f94b6e55696fa7a58&amp;oe=54B44B3C&amp;__gda__=1420678104_d7b178e904f2389000b8d1eafc841e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8356"/>
            <a:ext cx="4797893" cy="32035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56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599655" y="575702"/>
            <a:ext cx="796788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 New" panose="02070309020205020404" pitchFamily="49" charset="0"/>
                <a:cs typeface="Courier New" panose="02070309020205020404" pitchFamily="49" charset="0"/>
              </a:rPr>
              <a:t>Espaços Workshops</a:t>
            </a:r>
            <a:r>
              <a:rPr lang="pt-PT" sz="1300" dirty="0" smtClean="0">
                <a:solidFill>
                  <a:schemeClr val="tx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|</a:t>
            </a:r>
          </a:p>
          <a:p>
            <a:endParaRPr lang="pt-PT" sz="1300" dirty="0">
              <a:solidFill>
                <a:schemeClr val="tx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4338" name="Picture 2" descr="https://scontent-a-lhr.xx.fbcdn.net/hphotos-xpa1/v/t1.0-9/1902905_698274566862550_888138292_n.jpg?oh=ad3f71cdb5c5a3f96cdef37cd9f2817f&amp;oe=54F240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597" y="1573242"/>
            <a:ext cx="4091403" cy="2727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s://scontent-a-lhr.xx.fbcdn.net/hphotos-xpa1/v/t1.0-9/1780672_698273750195965_394704399_n.jpg?oh=d662f5d9b83f275b8963873cd5caf68f&amp;oe=54F5C28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573242"/>
            <a:ext cx="4091402" cy="2727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935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9502"/>
            <a:ext cx="82089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4146</TotalTime>
  <Words>592</Words>
  <Application>Microsoft Office PowerPoint</Application>
  <PresentationFormat>Apresentação no Ecrã (16:9)</PresentationFormat>
  <Paragraphs>88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18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Díaz López, Gisela</dc:creator>
  <cp:lastModifiedBy>Cristina Valério</cp:lastModifiedBy>
  <cp:revision>246</cp:revision>
  <dcterms:created xsi:type="dcterms:W3CDTF">2014-05-22T17:20:41Z</dcterms:created>
  <dcterms:modified xsi:type="dcterms:W3CDTF">2014-10-15T09:25:01Z</dcterms:modified>
</cp:coreProperties>
</file>